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76" r:id="rId3"/>
    <p:sldId id="277" r:id="rId4"/>
    <p:sldId id="278" r:id="rId5"/>
    <p:sldId id="279" r:id="rId6"/>
    <p:sldId id="280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2" r:id="rId22"/>
    <p:sldId id="271" r:id="rId23"/>
    <p:sldId id="273" r:id="rId24"/>
    <p:sldId id="274" r:id="rId25"/>
    <p:sldId id="275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585139-EE9D-42B4-AE30-CF1441EE39BF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A5302E-D5E6-436C-8C7D-657A096465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552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5302E-D5E6-436C-8C7D-657A0964658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77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DF24CA-E735-4968-90CB-0225C1A80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F14A85A-0BDE-4272-BCFE-F6C09B5B57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1CC248-094D-4FCC-ABC5-786A90B23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ED62D-D566-4F03-BA45-3447A3A43824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C2DAA7-55E5-48D1-809C-01F1C894C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A235FC-F281-43EB-AD24-EF45FD76E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1A06-872E-41F3-8885-82BFE4A590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154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8A3BB1-93EA-41F5-BC39-6266D3F46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432128F-0E48-4A28-9244-42D7B40408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51E4C4-7A4C-4BB9-9444-085921300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ED62D-D566-4F03-BA45-3447A3A43824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A0AE7E-3AED-4732-B3D6-B77C2CF36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2E3E29-A6F0-4B78-B0B4-F438CD594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1A06-872E-41F3-8885-82BFE4A590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235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9BA2F3C-176E-43BC-9ACB-E04F8244AF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4C04CF7-CF60-4604-A2F2-42BF9CC9AA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F5567D-7C98-4099-AFF8-ABFC2C837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ED62D-D566-4F03-BA45-3447A3A43824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34DB10-C5A6-43C0-9CB2-EA89D130F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4CA35E-777A-4CE3-B0DE-F04D0E02B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1A06-872E-41F3-8885-82BFE4A590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450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BD5425-3689-421D-A3A3-330B21B7C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373396-4123-4200-AB15-9D098D0D0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8367B3-3644-48A8-BE07-33FE466AE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ED62D-D566-4F03-BA45-3447A3A43824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4B0E70-0D9E-4858-B3CA-FB1D1C6F9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EDF3F7-33BC-4223-9D9D-6EE6CF1B1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1A06-872E-41F3-8885-82BFE4A590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48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FFB8F7-5CB5-4CEA-A1DC-F27638646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C22A2B-1159-46FC-9812-FA474A9029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8C3E61-FB71-422F-BC40-8726E126B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ED62D-D566-4F03-BA45-3447A3A43824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97810A-D80D-4AB5-835D-F927FB4F7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4B62AC-6403-4E15-BF11-6FCB8F9A1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1A06-872E-41F3-8885-82BFE4A590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603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E696AC-96DE-4CB2-8F09-FB1E9C1A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8BF793-359D-4546-81E9-EFDE7D4794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0FD4055-070A-4AF6-B492-0469EDF7C0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F161AE-8E28-4E63-BFCB-6B9296A2B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ED62D-D566-4F03-BA45-3447A3A43824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0819E4-74E3-45C4-A6B8-FDAEDDFAF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E92AA31-E8A2-4C3F-A895-27C0D1AD3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1A06-872E-41F3-8885-82BFE4A590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743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6F98FD-A52E-4B32-9E30-461E2E20B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ECE213-C630-4CF4-A982-53F6BE9B55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9E4D369-82DA-46E0-AC07-9C4563AC2B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CF37B4D-D4A9-4654-B181-ED4521F41E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EB4EA1B-FC3C-4F0F-A3F5-3A1ECB669F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2CA3C2D-CF22-402D-A035-4C8F6B499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ED62D-D566-4F03-BA45-3447A3A43824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E3550F2-45BA-4812-A8FA-08E8F26DB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591F9B9-4F91-44C5-8A75-47ADD85BF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1A06-872E-41F3-8885-82BFE4A590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3319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C30F52-2D85-4E19-A151-42FBA30D3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B0E131A-CFD3-406E-8E6B-7131EDC9D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ED62D-D566-4F03-BA45-3447A3A43824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B8480B1-B222-46D1-B9D3-F5C237594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A1D75F9-86CD-4532-8A67-BC196E008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1A06-872E-41F3-8885-82BFE4A590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350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F256985-41DE-4B95-9475-40CB40D1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ED62D-D566-4F03-BA45-3447A3A43824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4B31135-B47B-43CE-9212-7CC3B4FBF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56A21A-9230-40A7-A10F-D8368355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1A06-872E-41F3-8885-82BFE4A590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368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A9A6C2-F906-4A56-BC70-9DFD2BB6F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F8F578-DED1-49F2-9C40-558175CDB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C06891-3B39-4F03-B33B-7B29350C0A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FFB7E9-CFD9-45EB-8938-5EB9BC5D3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ED62D-D566-4F03-BA45-3447A3A43824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397359-A630-4B0D-B90D-338AFD985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C814CB2-C557-4879-9F49-A6489CA78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1A06-872E-41F3-8885-82BFE4A590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571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6CD922-A0A6-4C3B-9AB8-B18A39033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301D6A0-C667-4677-8F84-0455A60AEE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D622D7C-C9C1-4F00-9059-BD8E5E5C8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9FAFDA8-FEC2-4DB4-82DD-42D3F509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ED62D-D566-4F03-BA45-3447A3A43824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F1FFA2A-02AA-404C-AEC9-ACD7C28D5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19C045-738F-471C-9E0B-F2D618081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1A06-872E-41F3-8885-82BFE4A590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5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932543A-8B65-4B90-A4B3-4863478F5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A2CBD8-F94F-4B41-9802-00912EB04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B8FC4C-6CAC-4C2B-8C5B-C0228CD75B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ED62D-D566-4F03-BA45-3447A3A43824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202531-D94D-4DD1-A8C0-99D16C07C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FD2622-DB4D-4B11-B86F-1BC1007227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B1A06-872E-41F3-8885-82BFE4A590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723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6E4A04-D118-4731-AC96-BABF13D8F0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计算机组成原理实验（四）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A14C3A6-490E-42D2-B7FA-96B7DD40BD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974253"/>
          </a:xfrm>
        </p:spPr>
        <p:txBody>
          <a:bodyPr/>
          <a:lstStyle/>
          <a:p>
            <a:r>
              <a:rPr lang="en-US" altLang="zh-CN" dirty="0"/>
              <a:t>					TA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/>
              <a:t>						</a:t>
            </a:r>
            <a:r>
              <a:rPr lang="zh-CN" altLang="en-US" dirty="0"/>
              <a:t>李伽泽</a:t>
            </a:r>
            <a:endParaRPr lang="en-US" altLang="zh-CN" dirty="0"/>
          </a:p>
          <a:p>
            <a:r>
              <a:rPr lang="en-US" altLang="zh-CN" dirty="0"/>
              <a:t>						</a:t>
            </a:r>
            <a:r>
              <a:rPr lang="zh-CN" altLang="en-US" dirty="0"/>
              <a:t>彭志峰</a:t>
            </a:r>
          </a:p>
        </p:txBody>
      </p:sp>
    </p:spTree>
    <p:extLst>
      <p:ext uri="{BB962C8B-B14F-4D97-AF65-F5344CB8AC3E}">
        <p14:creationId xmlns:p14="http://schemas.microsoft.com/office/powerpoint/2010/main" val="2055208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6FD5B1-D5EB-40F2-B58C-02FA39AEE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9993"/>
          </a:xfrm>
        </p:spPr>
        <p:txBody>
          <a:bodyPr/>
          <a:lstStyle/>
          <a:p>
            <a:r>
              <a:rPr lang="zh-CN" altLang="en-US" dirty="0"/>
              <a:t>添加源文件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3DD2F1-31FD-4BBF-B3EE-8723BB110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987" y="2450712"/>
            <a:ext cx="10515600" cy="3646827"/>
          </a:xfrm>
        </p:spPr>
        <p:txBody>
          <a:bodyPr/>
          <a:lstStyle/>
          <a:p>
            <a:r>
              <a:rPr lang="en-US" altLang="zh-CN" dirty="0"/>
              <a:t>Basys3 </a:t>
            </a:r>
            <a:r>
              <a:rPr lang="zh-CN" altLang="en-US" dirty="0"/>
              <a:t>板上提供了一个 </a:t>
            </a:r>
            <a:r>
              <a:rPr lang="en-US" altLang="zh-CN" dirty="0"/>
              <a:t>100MHz </a:t>
            </a:r>
            <a:r>
              <a:rPr lang="zh-CN" altLang="en-US" dirty="0"/>
              <a:t>的时钟，在具体使用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时需要分频。</a:t>
            </a:r>
            <a:endParaRPr lang="en-US" altLang="zh-CN" dirty="0"/>
          </a:p>
          <a:p>
            <a:r>
              <a:rPr lang="zh-CN" altLang="en-US" dirty="0"/>
              <a:t>在仿真时需要改动下分频的代码使得在仿真界面上更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好观察结果。 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EC0A83-F9E2-417F-A3F3-EDD65C82D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9" y="1282315"/>
            <a:ext cx="8818486" cy="1111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99AC466-D195-4D10-AE7D-173A9651F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2086" y="0"/>
            <a:ext cx="3399914" cy="652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620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E6A60A-F3DB-407E-9DC2-E35366274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0094"/>
          </a:xfrm>
        </p:spPr>
        <p:txBody>
          <a:bodyPr/>
          <a:lstStyle/>
          <a:p>
            <a:r>
              <a:rPr lang="zh-CN" altLang="en-US" dirty="0"/>
              <a:t>仿真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6168F70-0689-4DCB-A510-123A52F244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961" y="1145220"/>
            <a:ext cx="3227068" cy="50323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5E74B11-04B3-4807-9649-F09FB4556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029" y="1145220"/>
            <a:ext cx="4933950" cy="17049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55B7209-336F-41FA-AB56-866B89F0F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8946" y="5592576"/>
            <a:ext cx="8453054" cy="11700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2EFC366-65DF-4BA4-A21C-5C373E397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3912" y="2231963"/>
            <a:ext cx="5019888" cy="279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089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B1641A-26D1-49BD-A2B8-862963A1E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6626"/>
          </a:xfrm>
        </p:spPr>
        <p:txBody>
          <a:bodyPr/>
          <a:lstStyle/>
          <a:p>
            <a:r>
              <a:rPr lang="zh-CN" altLang="en-US" dirty="0"/>
              <a:t>仿真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6299A8-7CD8-4EE5-8BB5-C9E31E51E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28DFCAB-9F35-4FF6-B458-1ACC259DE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58202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32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05FC80-E58E-4043-97AD-76816BA47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828"/>
          </a:xfrm>
        </p:spPr>
        <p:txBody>
          <a:bodyPr/>
          <a:lstStyle/>
          <a:p>
            <a:r>
              <a:rPr lang="zh-CN" altLang="en-US" dirty="0"/>
              <a:t>综合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AC2651-6EF8-4326-8C8F-F629DB0BC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99" y="1091954"/>
            <a:ext cx="2266950" cy="9715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BC1C7B4-2E02-420D-937F-EE4A8C882A31}"/>
              </a:ext>
            </a:extLst>
          </p:cNvPr>
          <p:cNvSpPr txBox="1"/>
          <p:nvPr/>
        </p:nvSpPr>
        <p:spPr>
          <a:xfrm>
            <a:off x="3098307" y="126950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注意软件右上角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2B3998-9246-41B1-BC00-20519DA88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800" y="1163660"/>
            <a:ext cx="2257425" cy="5810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AB8AAFB-09CA-4EFD-A02F-B509FA4C9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74" y="3083295"/>
            <a:ext cx="2200275" cy="100965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2F09525-4529-494E-B8F5-9445DD85033C}"/>
              </a:ext>
            </a:extLst>
          </p:cNvPr>
          <p:cNvSpPr txBox="1"/>
          <p:nvPr/>
        </p:nvSpPr>
        <p:spPr>
          <a:xfrm>
            <a:off x="2721318" y="2388733"/>
            <a:ext cx="814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完成后会提示你 </a:t>
            </a:r>
            <a:r>
              <a:rPr lang="en-US" altLang="zh-CN" dirty="0"/>
              <a:t>implementation</a:t>
            </a:r>
            <a:r>
              <a:rPr lang="zh-CN" altLang="en-US" dirty="0"/>
              <a:t>，也可以点击左边的这个来</a:t>
            </a:r>
            <a:r>
              <a:rPr lang="en-US" altLang="zh-CN" dirty="0"/>
              <a:t>run implementation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6DEC2A4-28CD-4DDB-B9C3-A25D2B7558D0}"/>
              </a:ext>
            </a:extLst>
          </p:cNvPr>
          <p:cNvSpPr txBox="1"/>
          <p:nvPr/>
        </p:nvSpPr>
        <p:spPr>
          <a:xfrm>
            <a:off x="1305017" y="4740676"/>
            <a:ext cx="7066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这样， 综合、 实现已经成功完成。 接下来就可以开始分配引脚了。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5596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0F3BAB-E499-40B6-AEDA-3A735D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6525"/>
          </a:xfrm>
        </p:spPr>
        <p:txBody>
          <a:bodyPr/>
          <a:lstStyle/>
          <a:p>
            <a:r>
              <a:rPr lang="zh-CN" altLang="en-US" dirty="0"/>
              <a:t>分配引脚，编写约束文件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2E143A-324F-4DE1-87D1-27DDE436D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0427"/>
            <a:ext cx="10515600" cy="4756536"/>
          </a:xfrm>
        </p:spPr>
        <p:txBody>
          <a:bodyPr/>
          <a:lstStyle/>
          <a:p>
            <a:r>
              <a:rPr lang="zh-CN" altLang="en-US" dirty="0"/>
              <a:t>可以通过编写约束文件来分配引脚。</a:t>
            </a:r>
            <a:endParaRPr lang="en-US" altLang="zh-CN" dirty="0"/>
          </a:p>
          <a:p>
            <a:r>
              <a:rPr lang="zh-CN" altLang="en-US" dirty="0"/>
              <a:t>也可以在软件中分配引脚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45D8365-AC3C-4073-924B-CB3B23214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975" y="1198485"/>
            <a:ext cx="5153025" cy="39052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49F2FB5-49E2-4E4D-AE2F-BBEF29E44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97" y="2494625"/>
            <a:ext cx="6967964" cy="423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828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BBF80B-A286-4580-B7E7-BF81E9C2A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4584"/>
          </a:xfrm>
        </p:spPr>
        <p:txBody>
          <a:bodyPr/>
          <a:lstStyle/>
          <a:p>
            <a:r>
              <a:rPr lang="zh-CN" altLang="en-US" dirty="0"/>
              <a:t>分配引脚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60ED95-D6B0-441E-B51C-5203CB808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9608"/>
            <a:ext cx="10515600" cy="4987355"/>
          </a:xfrm>
        </p:spPr>
        <p:txBody>
          <a:bodyPr/>
          <a:lstStyle/>
          <a:p>
            <a:r>
              <a:rPr lang="zh-CN" altLang="en-US" dirty="0"/>
              <a:t>在综合，实现完成后会提示你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Open Implemented Design, </a:t>
            </a:r>
            <a:r>
              <a:rPr lang="zh-CN" altLang="en-US" dirty="0"/>
              <a:t>也可以点击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软件左边的这个地方。</a:t>
            </a:r>
            <a:endParaRPr lang="en-US" altLang="zh-CN" dirty="0"/>
          </a:p>
          <a:p>
            <a:r>
              <a:rPr lang="zh-CN" altLang="en-US" dirty="0"/>
              <a:t>接下来会在软件下方看到</a:t>
            </a:r>
            <a:r>
              <a:rPr lang="en-US" altLang="zh-CN" dirty="0"/>
              <a:t>I/O ports</a:t>
            </a:r>
            <a:r>
              <a:rPr lang="zh-CN" altLang="en-US" dirty="0"/>
              <a:t>出现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E1C407-507C-4790-AAEA-EF16A2C54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562" y="1462180"/>
            <a:ext cx="2581275" cy="10572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B465E80-CB9F-408A-98FC-22D5223B1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221" y="3112928"/>
            <a:ext cx="12192000" cy="411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040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681986-0781-4DCB-AD26-A0CA36029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4382"/>
          </a:xfrm>
        </p:spPr>
        <p:txBody>
          <a:bodyPr/>
          <a:lstStyle/>
          <a:p>
            <a:r>
              <a:rPr lang="zh-CN" altLang="en-US" dirty="0"/>
              <a:t>分配引脚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3D0063-9EE6-4480-839C-9EE503FFA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9508"/>
            <a:ext cx="10515600" cy="4907455"/>
          </a:xfrm>
        </p:spPr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I/O Std </a:t>
            </a:r>
            <a:r>
              <a:rPr lang="zh-CN" altLang="en-US" dirty="0">
                <a:solidFill>
                  <a:srgbClr val="FF0000"/>
                </a:solidFill>
              </a:rPr>
              <a:t>这一列选择 </a:t>
            </a:r>
            <a:r>
              <a:rPr lang="en-US" altLang="zh-CN" dirty="0">
                <a:solidFill>
                  <a:srgbClr val="FF0000"/>
                </a:solidFill>
              </a:rPr>
              <a:t>LVCMOC33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在</a:t>
            </a:r>
            <a:r>
              <a:rPr lang="en-US" altLang="zh-CN" dirty="0">
                <a:solidFill>
                  <a:srgbClr val="FF0000"/>
                </a:solidFill>
              </a:rPr>
              <a:t>Package Pin</a:t>
            </a:r>
            <a:r>
              <a:rPr lang="zh-CN" altLang="en-US" dirty="0">
                <a:solidFill>
                  <a:srgbClr val="FF0000"/>
                </a:solidFill>
              </a:rPr>
              <a:t>这一列选择引脚</a:t>
            </a:r>
            <a:r>
              <a:rPr lang="en-US" altLang="zh-CN" dirty="0">
                <a:solidFill>
                  <a:srgbClr val="FF0000"/>
                </a:solidFill>
              </a:rPr>
              <a:t>(2015</a:t>
            </a:r>
            <a:r>
              <a:rPr lang="zh-CN" altLang="en-US" dirty="0">
                <a:solidFill>
                  <a:srgbClr val="FF0000"/>
                </a:solidFill>
              </a:rPr>
              <a:t>版应该是</a:t>
            </a:r>
            <a:r>
              <a:rPr lang="en-US" altLang="zh-CN" dirty="0">
                <a:solidFill>
                  <a:srgbClr val="FF0000"/>
                </a:solidFill>
              </a:rPr>
              <a:t>Site</a:t>
            </a:r>
            <a:r>
              <a:rPr lang="zh-CN" altLang="en-US" dirty="0">
                <a:solidFill>
                  <a:srgbClr val="FF0000"/>
                </a:solidFill>
              </a:rPr>
              <a:t>这一列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分配完之后要保存</a:t>
            </a:r>
            <a:r>
              <a:rPr lang="en-US" altLang="zh-CN" dirty="0">
                <a:solidFill>
                  <a:srgbClr val="FF0000"/>
                </a:solidFill>
              </a:rPr>
              <a:t>ctrl-s 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FF1B81-A043-4F8A-BBBC-3A47D9907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524" y="2228088"/>
            <a:ext cx="7486650" cy="41148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6F5ADAF-C8AE-422F-9276-47DFE55A318E}"/>
              </a:ext>
            </a:extLst>
          </p:cNvPr>
          <p:cNvSpPr/>
          <p:nvPr/>
        </p:nvSpPr>
        <p:spPr>
          <a:xfrm>
            <a:off x="8575829" y="2527813"/>
            <a:ext cx="443883" cy="37641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842894F-37E3-4879-AC8B-0F1C12BF34F9}"/>
              </a:ext>
            </a:extLst>
          </p:cNvPr>
          <p:cNvSpPr/>
          <p:nvPr/>
        </p:nvSpPr>
        <p:spPr>
          <a:xfrm>
            <a:off x="10857760" y="2578756"/>
            <a:ext cx="798620" cy="37641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6537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E98BE3-A4A2-4800-93FC-E9FE6F03F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5504"/>
          </a:xfrm>
        </p:spPr>
        <p:txBody>
          <a:bodyPr/>
          <a:lstStyle/>
          <a:p>
            <a:r>
              <a:rPr lang="zh-CN" altLang="en-US" dirty="0"/>
              <a:t>分配引脚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CA8FBB-89B9-4301-871E-46F9FD229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0630"/>
            <a:ext cx="10515600" cy="4916333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3ED6A8-C695-4548-939D-E891ACE03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131" y="812878"/>
            <a:ext cx="7013869" cy="490717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19BBC47-2839-47DE-A910-4422BA353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60306"/>
            <a:ext cx="8217178" cy="509769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1EE3FB7-B9CD-4BCE-8886-473619A9BD4D}"/>
              </a:ext>
            </a:extLst>
          </p:cNvPr>
          <p:cNvSpPr txBox="1"/>
          <p:nvPr/>
        </p:nvSpPr>
        <p:spPr>
          <a:xfrm>
            <a:off x="4847208" y="365126"/>
            <a:ext cx="5553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这些在</a:t>
            </a:r>
            <a:r>
              <a:rPr lang="en-US" altLang="zh-CN" dirty="0"/>
              <a:t>ftp</a:t>
            </a:r>
            <a:r>
              <a:rPr lang="zh-CN" altLang="en-US" dirty="0"/>
              <a:t>上的参考文档中都会有，具体可以去找一下</a:t>
            </a:r>
          </a:p>
        </p:txBody>
      </p:sp>
    </p:spTree>
    <p:extLst>
      <p:ext uri="{BB962C8B-B14F-4D97-AF65-F5344CB8AC3E}">
        <p14:creationId xmlns:p14="http://schemas.microsoft.com/office/powerpoint/2010/main" val="3147748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161AFD-45B3-40D3-A2BB-D89EE465F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4483"/>
          </a:xfrm>
        </p:spPr>
        <p:txBody>
          <a:bodyPr/>
          <a:lstStyle/>
          <a:p>
            <a:r>
              <a:rPr lang="zh-CN" altLang="en-US" dirty="0"/>
              <a:t>烧写开发板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7595E8-3558-4FDE-90D5-1D2BF09FB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9608"/>
            <a:ext cx="10515600" cy="4987355"/>
          </a:xfrm>
        </p:spPr>
        <p:txBody>
          <a:bodyPr/>
          <a:lstStyle/>
          <a:p>
            <a:r>
              <a:rPr lang="zh-CN" altLang="en-US" dirty="0"/>
              <a:t>分配完引脚并保存后，点击软件左下角的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Generate Bitstream.(2015 </a:t>
            </a:r>
            <a:r>
              <a:rPr lang="zh-CN" altLang="en-US" dirty="0"/>
              <a:t>版位置可能稍有不同）</a:t>
            </a:r>
            <a:endParaRPr lang="en-US" altLang="zh-CN" dirty="0"/>
          </a:p>
          <a:p>
            <a:r>
              <a:rPr lang="zh-CN" altLang="en-US" dirty="0"/>
              <a:t>生成的</a:t>
            </a:r>
            <a:r>
              <a:rPr lang="en-US" altLang="zh-CN" dirty="0"/>
              <a:t>.bit</a:t>
            </a:r>
            <a:r>
              <a:rPr lang="zh-CN" altLang="en-US" dirty="0"/>
              <a:t>文件位于</a:t>
            </a:r>
            <a:r>
              <a:rPr lang="en-US" altLang="zh-CN" dirty="0"/>
              <a:t>D:\Xilinx_Vivado\Pro\display_7reg\display_7reg.runs\impl_1</a:t>
            </a:r>
            <a:r>
              <a:rPr lang="zh-CN" altLang="en-US" dirty="0"/>
              <a:t>文件夹下。生成之后会出现下面窗口，选择</a:t>
            </a:r>
            <a:r>
              <a:rPr lang="en-US" altLang="zh-CN" dirty="0"/>
              <a:t>Open Hardware Manager 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603227-7062-4D2A-A36A-896053BEB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2450" y="955076"/>
            <a:ext cx="2314575" cy="9429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2F976C6-0F99-4C46-B884-AEF7AF012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773" y="3429000"/>
            <a:ext cx="399097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715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E3F633-73B9-4200-ADB7-1F66DCBC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1015"/>
          </a:xfrm>
        </p:spPr>
        <p:txBody>
          <a:bodyPr/>
          <a:lstStyle/>
          <a:p>
            <a:r>
              <a:rPr lang="zh-CN" altLang="en-US" dirty="0"/>
              <a:t>烧写开发板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CBB47C-D9B3-4619-8A41-D9BD79DD7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1449"/>
            <a:ext cx="10515600" cy="4685514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这时需要将开发板连接到电脑上</a:t>
            </a:r>
            <a:r>
              <a:rPr lang="en-US" altLang="zh-CN" dirty="0">
                <a:solidFill>
                  <a:srgbClr val="FF0000"/>
                </a:solidFill>
              </a:rPr>
              <a:t>, </a:t>
            </a:r>
            <a:r>
              <a:rPr lang="zh-CN" altLang="en-US" dirty="0">
                <a:solidFill>
                  <a:srgbClr val="FF0000"/>
                </a:solidFill>
              </a:rPr>
              <a:t>打开电源且</a:t>
            </a:r>
            <a:r>
              <a:rPr lang="en-US" altLang="zh-CN" dirty="0">
                <a:solidFill>
                  <a:srgbClr val="FF0000"/>
                </a:solidFill>
              </a:rPr>
              <a:t>JP1 </a:t>
            </a:r>
            <a:r>
              <a:rPr lang="zh-CN" altLang="en-US" dirty="0">
                <a:solidFill>
                  <a:srgbClr val="FF0000"/>
                </a:solidFill>
              </a:rPr>
              <a:t>设置在 </a:t>
            </a:r>
            <a:r>
              <a:rPr lang="en-US" altLang="zh-CN" dirty="0">
                <a:solidFill>
                  <a:srgbClr val="FF0000"/>
                </a:solidFill>
              </a:rPr>
              <a:t>JTAG </a:t>
            </a:r>
            <a:r>
              <a:rPr lang="zh-CN" altLang="en-US" dirty="0">
                <a:solidFill>
                  <a:srgbClr val="FF0000"/>
                </a:solidFill>
              </a:rPr>
              <a:t>模式 ，即跳线帽在 </a:t>
            </a:r>
            <a:r>
              <a:rPr lang="en-US" altLang="zh-CN" dirty="0">
                <a:solidFill>
                  <a:srgbClr val="FF0000"/>
                </a:solidFill>
              </a:rPr>
              <a:t>JP1 </a:t>
            </a:r>
            <a:r>
              <a:rPr lang="zh-CN" altLang="en-US" dirty="0">
                <a:solidFill>
                  <a:srgbClr val="FF0000"/>
                </a:solidFill>
              </a:rPr>
              <a:t>中间两针上 。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点击</a:t>
            </a:r>
            <a:r>
              <a:rPr lang="en-US" altLang="zh-CN" dirty="0"/>
              <a:t>Open target</a:t>
            </a:r>
          </a:p>
          <a:p>
            <a:r>
              <a:rPr lang="zh-CN" altLang="en-US" dirty="0"/>
              <a:t>一路</a:t>
            </a:r>
            <a:r>
              <a:rPr lang="en-US" altLang="zh-CN" dirty="0"/>
              <a:t>next</a:t>
            </a:r>
            <a:r>
              <a:rPr lang="zh-CN" altLang="en-US" dirty="0"/>
              <a:t>，最后</a:t>
            </a:r>
            <a:r>
              <a:rPr lang="en-US" altLang="zh-CN" dirty="0"/>
              <a:t>finish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最后</a:t>
            </a:r>
            <a:r>
              <a:rPr lang="en-US" altLang="zh-CN" dirty="0"/>
              <a:t>hardware</a:t>
            </a:r>
            <a:r>
              <a:rPr lang="zh-CN" altLang="en-US" dirty="0"/>
              <a:t>窗口会出现</a:t>
            </a:r>
            <a:r>
              <a:rPr lang="en-US" altLang="zh-CN" dirty="0"/>
              <a:t>xc7a35t_0 </a:t>
            </a:r>
            <a:br>
              <a:rPr lang="en-US" altLang="zh-CN" dirty="0"/>
            </a:b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89FF1B-F47B-40B0-9B19-766CC710D4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389"/>
          <a:stretch/>
        </p:blipFill>
        <p:spPr>
          <a:xfrm>
            <a:off x="6677695" y="1983195"/>
            <a:ext cx="3903770" cy="800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338CA1C-7076-45F4-A97C-0F5B13AA1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341" y="2880949"/>
            <a:ext cx="4403926" cy="393576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1BB1CFE-49D9-4563-AC21-171366DA1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885339"/>
            <a:ext cx="38004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02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8FF195-1C5E-4654-900E-5DA9596F8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b="1" dirty="0"/>
              <a:t>MIPS——</a:t>
            </a:r>
            <a:r>
              <a:rPr lang="zh-CN" altLang="en-US" sz="4800" b="1" dirty="0"/>
              <a:t>汇编递归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9FA1BE50-0970-4E17-BC19-B90AA097B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1522"/>
            <a:ext cx="10356273" cy="5051857"/>
          </a:xfrm>
        </p:spPr>
        <p:txBody>
          <a:bodyPr>
            <a:normAutofit/>
          </a:bodyPr>
          <a:lstStyle/>
          <a:p>
            <a:r>
              <a:rPr lang="zh-CN" altLang="en-US" dirty="0"/>
              <a:t>不调用其他过程的过程称为叶过程</a:t>
            </a:r>
            <a:r>
              <a:rPr lang="en-US" altLang="zh-CN" dirty="0"/>
              <a:t>(leaf procedure)</a:t>
            </a:r>
          </a:p>
          <a:p>
            <a:r>
              <a:rPr lang="zh-CN" altLang="en-US" dirty="0"/>
              <a:t>某个过程可以调用其他过程，甚至调用的是自身的“克隆”（递归）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3200" b="1" dirty="0"/>
              <a:t>嵌套过程</a:t>
            </a:r>
            <a:r>
              <a:rPr lang="en-US" altLang="zh-CN" sz="3200" b="1" dirty="0"/>
              <a:t>——</a:t>
            </a:r>
            <a:r>
              <a:rPr lang="zh-CN" altLang="en-US" sz="3200" b="1" dirty="0"/>
              <a:t>冲突</a:t>
            </a:r>
            <a:endParaRPr lang="en-US" altLang="zh-CN" sz="3200" b="1" dirty="0"/>
          </a:p>
          <a:p>
            <a:r>
              <a:rPr lang="zh-CN" altLang="en-US" dirty="0"/>
              <a:t>调用非叶过程时使用寄存器需要十分小心</a:t>
            </a:r>
            <a:endParaRPr lang="en-US" altLang="zh-CN" dirty="0"/>
          </a:p>
          <a:p>
            <a:r>
              <a:rPr lang="zh-CN" altLang="en-US" dirty="0"/>
              <a:t>例如，假设主程序将参数</a:t>
            </a:r>
            <a:r>
              <a:rPr lang="en-US" altLang="zh-CN" dirty="0"/>
              <a:t>3</a:t>
            </a:r>
            <a:r>
              <a:rPr lang="zh-CN" altLang="en-US" dirty="0"/>
              <a:t>存入寄存器</a:t>
            </a:r>
            <a:r>
              <a:rPr lang="en-US" altLang="zh-CN" dirty="0"/>
              <a:t>$a0</a:t>
            </a:r>
            <a:r>
              <a:rPr lang="zh-CN" altLang="en-US" dirty="0"/>
              <a:t>，然后使用</a:t>
            </a:r>
            <a:r>
              <a:rPr lang="en-US" altLang="zh-CN" dirty="0" err="1"/>
              <a:t>jal</a:t>
            </a:r>
            <a:r>
              <a:rPr lang="en-US" altLang="zh-CN" dirty="0"/>
              <a:t> A</a:t>
            </a:r>
            <a:r>
              <a:rPr lang="zh-CN" altLang="en-US" dirty="0"/>
              <a:t>调用过程</a:t>
            </a:r>
            <a:r>
              <a:rPr lang="en-US" altLang="zh-CN" dirty="0"/>
              <a:t>A</a:t>
            </a:r>
            <a:r>
              <a:rPr lang="zh-CN" altLang="en-US" dirty="0"/>
              <a:t>。再假设过程</a:t>
            </a:r>
            <a:r>
              <a:rPr lang="en-US" altLang="zh-CN" dirty="0"/>
              <a:t>A</a:t>
            </a:r>
            <a:r>
              <a:rPr lang="zh-CN" altLang="en-US" dirty="0"/>
              <a:t>通过</a:t>
            </a:r>
            <a:r>
              <a:rPr lang="en-US" altLang="zh-CN" dirty="0" err="1"/>
              <a:t>jal</a:t>
            </a:r>
            <a:r>
              <a:rPr lang="en-US" altLang="zh-CN" dirty="0"/>
              <a:t> B</a:t>
            </a:r>
            <a:r>
              <a:rPr lang="zh-CN" altLang="en-US" dirty="0"/>
              <a:t>调用过程</a:t>
            </a:r>
            <a:r>
              <a:rPr lang="en-US" altLang="zh-CN" dirty="0"/>
              <a:t>B</a:t>
            </a:r>
            <a:r>
              <a:rPr lang="zh-CN" altLang="en-US" dirty="0"/>
              <a:t>，参数为</a:t>
            </a:r>
            <a:r>
              <a:rPr lang="en-US" altLang="zh-CN" dirty="0"/>
              <a:t>7</a:t>
            </a:r>
            <a:r>
              <a:rPr lang="zh-CN" altLang="en-US" dirty="0"/>
              <a:t>，同样存入</a:t>
            </a:r>
            <a:r>
              <a:rPr lang="en-US" altLang="zh-CN" dirty="0"/>
              <a:t>$a0</a:t>
            </a:r>
            <a:r>
              <a:rPr lang="zh-CN" altLang="en-US" dirty="0"/>
              <a:t>。由于</a:t>
            </a:r>
            <a:r>
              <a:rPr lang="en-US" altLang="zh-CN" dirty="0"/>
              <a:t>A</a:t>
            </a:r>
            <a:r>
              <a:rPr lang="zh-CN" altLang="en-US" dirty="0"/>
              <a:t>尚未结束任务，所以在寄存器</a:t>
            </a:r>
            <a:r>
              <a:rPr lang="en-US" altLang="zh-CN" dirty="0"/>
              <a:t>$a0</a:t>
            </a:r>
            <a:r>
              <a:rPr lang="zh-CN" altLang="en-US" dirty="0"/>
              <a:t>的使用上存在冲突。同样，在寄存器</a:t>
            </a:r>
            <a:r>
              <a:rPr lang="en-US" altLang="zh-CN" dirty="0"/>
              <a:t>$ra</a:t>
            </a:r>
            <a:r>
              <a:rPr lang="zh-CN" altLang="en-US" dirty="0"/>
              <a:t>保存的返回地址也存在冲突，因为它现在保存着</a:t>
            </a:r>
            <a:r>
              <a:rPr lang="en-US" altLang="zh-CN" dirty="0"/>
              <a:t>B</a:t>
            </a:r>
            <a:r>
              <a:rPr lang="zh-CN" altLang="en-US" dirty="0"/>
              <a:t>的返回值。</a:t>
            </a:r>
          </a:p>
        </p:txBody>
      </p:sp>
    </p:spTree>
    <p:extLst>
      <p:ext uri="{BB962C8B-B14F-4D97-AF65-F5344CB8AC3E}">
        <p14:creationId xmlns:p14="http://schemas.microsoft.com/office/powerpoint/2010/main" val="4115442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28C4C3-F47A-4A8A-AA17-D328A6C20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9993"/>
          </a:xfrm>
        </p:spPr>
        <p:txBody>
          <a:bodyPr/>
          <a:lstStyle/>
          <a:p>
            <a:r>
              <a:rPr lang="zh-CN" altLang="en-US" dirty="0"/>
              <a:t>烧写开发板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C0267B-E169-42D0-B6F8-C388E7229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5118"/>
            <a:ext cx="10515600" cy="4951845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C23661-4A25-4AF3-93D1-5D30CC49E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79" y="1190222"/>
            <a:ext cx="5581307" cy="56677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596C687-ED62-4391-8C7E-707B21F1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962" y="1090889"/>
            <a:ext cx="6086475" cy="3362325"/>
          </a:xfrm>
          <a:prstGeom prst="rect">
            <a:avLst/>
          </a:prstGeom>
        </p:spPr>
      </p:pic>
      <p:sp>
        <p:nvSpPr>
          <p:cNvPr id="6" name="箭头: 上 5">
            <a:extLst>
              <a:ext uri="{FF2B5EF4-FFF2-40B4-BE49-F238E27FC236}">
                <a16:creationId xmlns:a16="http://schemas.microsoft.com/office/drawing/2014/main" id="{9E3C00AE-DD70-43A3-8E57-17807A7F0C89}"/>
              </a:ext>
            </a:extLst>
          </p:cNvPr>
          <p:cNvSpPr/>
          <p:nvPr/>
        </p:nvSpPr>
        <p:spPr>
          <a:xfrm>
            <a:off x="10022889" y="4287915"/>
            <a:ext cx="284086" cy="13449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3196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56FC6D-5A2A-4CEE-A4AD-B45348042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ff2748cce860a3bcd69ed55b0711dce8">
            <a:hlinkClick r:id="" action="ppaction://media"/>
            <a:extLst>
              <a:ext uri="{FF2B5EF4-FFF2-40B4-BE49-F238E27FC236}">
                <a16:creationId xmlns:a16="http://schemas.microsoft.com/office/drawing/2014/main" id="{B29816F8-460B-4690-8E73-CA8A0644899D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81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0800000">
            <a:off x="2149306" y="1106535"/>
            <a:ext cx="7678737" cy="4351338"/>
          </a:xfrm>
        </p:spPr>
      </p:pic>
    </p:spTree>
    <p:extLst>
      <p:ext uri="{BB962C8B-B14F-4D97-AF65-F5344CB8AC3E}">
        <p14:creationId xmlns:p14="http://schemas.microsoft.com/office/powerpoint/2010/main" val="385048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B1C357-EAE0-49AA-9AB8-94E3DAF8E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73058"/>
          </a:xfrm>
        </p:spPr>
        <p:txBody>
          <a:bodyPr/>
          <a:lstStyle/>
          <a:p>
            <a:r>
              <a:rPr lang="zh-CN" altLang="en-US" dirty="0"/>
              <a:t>烧写开发板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467A2E-AD80-4CBD-9C77-741BF30B5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184"/>
            <a:ext cx="10515600" cy="4738779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下载到 </a:t>
            </a:r>
            <a:r>
              <a:rPr lang="en-US" altLang="zh-CN" dirty="0"/>
              <a:t>QSPI flash</a:t>
            </a:r>
            <a:r>
              <a:rPr lang="zh-CN" altLang="en-US" dirty="0"/>
              <a:t>。 </a:t>
            </a:r>
            <a:r>
              <a:rPr lang="en-US" altLang="zh-CN" dirty="0"/>
              <a:t>FPGA </a:t>
            </a:r>
            <a:r>
              <a:rPr lang="zh-CN" altLang="en-US" dirty="0"/>
              <a:t>是个易失性的器件， 所以比特流文件在 </a:t>
            </a:r>
            <a:r>
              <a:rPr lang="en-US" altLang="zh-CN" dirty="0"/>
              <a:t>Basys3 </a:t>
            </a:r>
            <a:r>
              <a:rPr lang="zh-CN" altLang="en-US" dirty="0"/>
              <a:t>板断电后不会保存， 重新上电之后也读不到之前的 </a:t>
            </a:r>
            <a:r>
              <a:rPr lang="en-US" altLang="zh-CN" dirty="0"/>
              <a:t>bit </a:t>
            </a:r>
            <a:r>
              <a:rPr lang="zh-CN" altLang="en-US" dirty="0"/>
              <a:t>的文件。 可以通过 </a:t>
            </a:r>
            <a:r>
              <a:rPr lang="en-US" altLang="zh-CN" dirty="0"/>
              <a:t>QSPI </a:t>
            </a:r>
            <a:r>
              <a:rPr lang="zh-CN" altLang="en-US" dirty="0"/>
              <a:t>串行下载 </a:t>
            </a:r>
            <a:r>
              <a:rPr lang="en-US" altLang="zh-CN" dirty="0"/>
              <a:t>bin </a:t>
            </a:r>
            <a:r>
              <a:rPr lang="zh-CN" altLang="en-US" dirty="0"/>
              <a:t>的文件到板上 </a:t>
            </a:r>
            <a:r>
              <a:rPr lang="en-US" altLang="zh-CN" dirty="0"/>
              <a:t>flash </a:t>
            </a:r>
            <a:r>
              <a:rPr lang="zh-CN" altLang="en-US" dirty="0"/>
              <a:t>中， 这样重新上电就会从 </a:t>
            </a:r>
            <a:r>
              <a:rPr lang="en-US" altLang="zh-CN" dirty="0"/>
              <a:t>flash </a:t>
            </a:r>
            <a:r>
              <a:rPr lang="zh-CN" altLang="en-US" dirty="0"/>
              <a:t>中读 </a:t>
            </a:r>
            <a:r>
              <a:rPr lang="en-US" altLang="zh-CN" dirty="0"/>
              <a:t>bin </a:t>
            </a:r>
            <a:r>
              <a:rPr lang="zh-CN" altLang="en-US" dirty="0"/>
              <a:t>文件了 。</a:t>
            </a:r>
            <a:endParaRPr lang="en-US" altLang="zh-CN" dirty="0"/>
          </a:p>
          <a:p>
            <a:r>
              <a:rPr lang="zh-CN" altLang="en-US" dirty="0"/>
              <a:t>右键</a:t>
            </a:r>
            <a:r>
              <a:rPr lang="en-US" altLang="zh-CN" dirty="0"/>
              <a:t>Program and Debug</a:t>
            </a:r>
            <a:r>
              <a:rPr lang="zh-CN" altLang="en-US" dirty="0"/>
              <a:t>，点击</a:t>
            </a:r>
            <a:r>
              <a:rPr lang="en-US" altLang="zh-CN" dirty="0"/>
              <a:t>Bitstream Settings</a:t>
            </a:r>
          </a:p>
          <a:p>
            <a:r>
              <a:rPr lang="zh-CN" altLang="en-US" dirty="0"/>
              <a:t>勾选</a:t>
            </a:r>
            <a:r>
              <a:rPr lang="en-US" altLang="zh-CN" dirty="0"/>
              <a:t>-</a:t>
            </a:r>
            <a:r>
              <a:rPr lang="en-US" altLang="zh-CN" dirty="0" err="1"/>
              <a:t>bin_file</a:t>
            </a:r>
            <a:r>
              <a:rPr lang="zh-CN" altLang="en-US" dirty="0"/>
              <a:t>， </a:t>
            </a:r>
            <a:r>
              <a:rPr lang="en-US" altLang="zh-CN" dirty="0"/>
              <a:t>Apply, Ok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点击</a:t>
            </a:r>
            <a:r>
              <a:rPr lang="en-US" altLang="zh-CN" dirty="0"/>
              <a:t>Generate Bitstream , </a:t>
            </a:r>
            <a:r>
              <a:rPr lang="zh-CN" altLang="en-US" dirty="0"/>
              <a:t>完成后会发现在</a:t>
            </a:r>
            <a:r>
              <a:rPr lang="en-US" altLang="zh-CN" dirty="0"/>
              <a:t>impl_1</a:t>
            </a:r>
            <a:r>
              <a:rPr lang="zh-CN" altLang="en-US" dirty="0"/>
              <a:t>文件夹下多出了</a:t>
            </a:r>
            <a:r>
              <a:rPr lang="en-US" altLang="zh-CN" dirty="0"/>
              <a:t>bin</a:t>
            </a:r>
            <a:r>
              <a:rPr lang="zh-CN" altLang="en-US" dirty="0"/>
              <a:t>文件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7D36E2-8C4F-406B-960D-80F8E558A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050" y="3386830"/>
            <a:ext cx="3333750" cy="14287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FE908B1-82A9-4D19-8B06-6FF79C312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423" y="4165476"/>
            <a:ext cx="5486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04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1E48F6-687C-40F2-B0B8-F2DF9EC18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131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烧写开发板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A37C5F-5A6C-4FE5-BD35-AC8F28733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5996" y="1056444"/>
            <a:ext cx="5547804" cy="5120519"/>
          </a:xfrm>
        </p:spPr>
        <p:txBody>
          <a:bodyPr/>
          <a:lstStyle/>
          <a:p>
            <a:r>
              <a:rPr lang="zh-CN" altLang="en-US" dirty="0"/>
              <a:t>之后</a:t>
            </a:r>
            <a:r>
              <a:rPr lang="en-US" altLang="zh-CN" dirty="0"/>
              <a:t>Manufacturer </a:t>
            </a:r>
            <a:r>
              <a:rPr lang="zh-CN" altLang="en-US" dirty="0"/>
              <a:t>选 </a:t>
            </a:r>
            <a:r>
              <a:rPr lang="en-US" altLang="zh-CN" dirty="0" err="1"/>
              <a:t>Spansion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Memory Part</a:t>
            </a:r>
            <a:r>
              <a:rPr lang="zh-CN" altLang="en-US" dirty="0"/>
              <a:t>选择</a:t>
            </a:r>
            <a:r>
              <a:rPr lang="en-US" altLang="zh-CN" dirty="0"/>
              <a:t>s25f1032-spi-x1_x2_x4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CD7ADA-A3DF-4C7E-BD4C-7D1399B20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49" y="1056444"/>
            <a:ext cx="5327411" cy="549211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C82BFDE-6FD2-4575-AD38-6B653DC8F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303" y="3429000"/>
            <a:ext cx="387667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8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693757-4650-4398-BCAE-6373B54A9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1419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烧写开发板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327FDE-50F9-4A36-8A2F-A87B82A9E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31977"/>
            <a:ext cx="10515600" cy="3344986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操作这一步之前， </a:t>
            </a:r>
            <a:r>
              <a:rPr lang="en-US" altLang="zh-CN" b="1" dirty="0">
                <a:solidFill>
                  <a:srgbClr val="FF0000"/>
                </a:solidFill>
              </a:rPr>
              <a:t>Basys3 </a:t>
            </a:r>
            <a:r>
              <a:rPr lang="zh-CN" altLang="en-US" dirty="0">
                <a:solidFill>
                  <a:srgbClr val="FF0000"/>
                </a:solidFill>
              </a:rPr>
              <a:t>板必须与电脑 </a:t>
            </a:r>
            <a:r>
              <a:rPr lang="en-US" altLang="zh-CN" b="1" dirty="0">
                <a:solidFill>
                  <a:srgbClr val="FF0000"/>
                </a:solidFill>
              </a:rPr>
              <a:t>USB </a:t>
            </a:r>
            <a:r>
              <a:rPr lang="zh-CN" altLang="en-US" dirty="0">
                <a:solidFill>
                  <a:srgbClr val="FF0000"/>
                </a:solidFill>
              </a:rPr>
              <a:t>连接好， </a:t>
            </a:r>
            <a:r>
              <a:rPr lang="en-US" altLang="zh-CN" dirty="0">
                <a:solidFill>
                  <a:srgbClr val="FF0000"/>
                </a:solidFill>
              </a:rPr>
              <a:t>JP1 </a:t>
            </a:r>
            <a:r>
              <a:rPr lang="zh-CN" altLang="en-US" dirty="0">
                <a:solidFill>
                  <a:srgbClr val="FF0000"/>
                </a:solidFill>
              </a:rPr>
              <a:t>设置在 </a:t>
            </a:r>
            <a:r>
              <a:rPr lang="en-US" altLang="zh-CN" dirty="0">
                <a:solidFill>
                  <a:srgbClr val="FF0000"/>
                </a:solidFill>
              </a:rPr>
              <a:t>JTAG </a:t>
            </a:r>
            <a:r>
              <a:rPr lang="zh-CN" altLang="en-US" dirty="0">
                <a:solidFill>
                  <a:srgbClr val="FF0000"/>
                </a:solidFill>
              </a:rPr>
              <a:t>模式， 即跳线帽在中间两针上， 电源开关打开 。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A646DC-A11C-4F3A-B1A3-B4B49BD7F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38" y="1068387"/>
            <a:ext cx="4895850" cy="15144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557A7E6-2F2E-481D-9BA8-459E6B812F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303"/>
          <a:stretch/>
        </p:blipFill>
        <p:spPr>
          <a:xfrm>
            <a:off x="6686781" y="365125"/>
            <a:ext cx="4429125" cy="23958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8870C92-01A1-424C-BC32-4D829DC960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70487" y="2249565"/>
            <a:ext cx="2975869" cy="595173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2900040-FF21-4ED2-9B89-32362944F0DE}"/>
              </a:ext>
            </a:extLst>
          </p:cNvPr>
          <p:cNvSpPr/>
          <p:nvPr/>
        </p:nvSpPr>
        <p:spPr>
          <a:xfrm>
            <a:off x="6205492" y="4007320"/>
            <a:ext cx="710213" cy="99429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1908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535648-0D2C-47EE-95F3-264C85166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08568"/>
          </a:xfrm>
        </p:spPr>
        <p:txBody>
          <a:bodyPr/>
          <a:lstStyle/>
          <a:p>
            <a:r>
              <a:rPr lang="zh-CN" altLang="en-US" dirty="0"/>
              <a:t>烧写开发板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EC6157-C487-43D7-A255-9E46ADC9F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225"/>
            <a:ext cx="10515600" cy="4596738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下载完毕后， 要执行设计的电路时， 需要断电之后改变 </a:t>
            </a:r>
            <a:r>
              <a:rPr lang="en-US" altLang="zh-CN" dirty="0">
                <a:solidFill>
                  <a:srgbClr val="FF0000"/>
                </a:solidFill>
              </a:rPr>
              <a:t>JP1 </a:t>
            </a:r>
            <a:r>
              <a:rPr lang="zh-CN" altLang="en-US" dirty="0">
                <a:solidFill>
                  <a:srgbClr val="FF0000"/>
                </a:solidFill>
              </a:rPr>
              <a:t>的跳线帽从 </a:t>
            </a:r>
            <a:r>
              <a:rPr lang="en-US" altLang="zh-CN" dirty="0">
                <a:solidFill>
                  <a:srgbClr val="FF0000"/>
                </a:solidFill>
              </a:rPr>
              <a:t>JTAG </a:t>
            </a:r>
            <a:r>
              <a:rPr lang="zh-CN" altLang="en-US" dirty="0">
                <a:solidFill>
                  <a:srgbClr val="FF0000"/>
                </a:solidFill>
              </a:rPr>
              <a:t>模式转换到 </a:t>
            </a:r>
            <a:r>
              <a:rPr lang="en-US" altLang="zh-CN" dirty="0">
                <a:solidFill>
                  <a:srgbClr val="FF0000"/>
                </a:solidFill>
              </a:rPr>
              <a:t>QSPI </a:t>
            </a:r>
            <a:r>
              <a:rPr lang="zh-CN" altLang="en-US" dirty="0">
                <a:solidFill>
                  <a:srgbClr val="FF0000"/>
                </a:solidFill>
              </a:rPr>
              <a:t>模式， 即跳线帽在 </a:t>
            </a:r>
            <a:r>
              <a:rPr lang="en-US" altLang="zh-CN" dirty="0">
                <a:solidFill>
                  <a:srgbClr val="FF0000"/>
                </a:solidFill>
              </a:rPr>
              <a:t>JP1 </a:t>
            </a:r>
            <a:r>
              <a:rPr lang="zh-CN" altLang="en-US" dirty="0">
                <a:solidFill>
                  <a:srgbClr val="FF0000"/>
                </a:solidFill>
              </a:rPr>
              <a:t>上边两针上， 再打开电源开关。等待一会儿就会看到数码管有了显示。</a:t>
            </a:r>
            <a:br>
              <a:rPr lang="zh-CN" altLang="en-US" dirty="0">
                <a:solidFill>
                  <a:srgbClr val="FF0000"/>
                </a:solidFill>
              </a:rPr>
            </a:b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992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BA59516-835A-4F64-8AA2-E69B00657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2183"/>
            <a:ext cx="10356273" cy="5370362"/>
          </a:xfrm>
        </p:spPr>
        <p:txBody>
          <a:bodyPr>
            <a:normAutofit/>
          </a:bodyPr>
          <a:lstStyle/>
          <a:p>
            <a:r>
              <a:rPr lang="zh-CN" altLang="en-US" dirty="0"/>
              <a:t>调用者将所有调用后还需要的参数寄存器（</a:t>
            </a:r>
            <a:r>
              <a:rPr lang="en-US" altLang="zh-CN" dirty="0"/>
              <a:t>a1~a3</a:t>
            </a:r>
            <a:r>
              <a:rPr lang="zh-CN" altLang="en-US" dirty="0"/>
              <a:t>）或临时寄存器（</a:t>
            </a:r>
            <a:r>
              <a:rPr lang="en-US" altLang="zh-CN" dirty="0"/>
              <a:t>t0~t9</a:t>
            </a:r>
            <a:r>
              <a:rPr lang="zh-CN" altLang="en-US" dirty="0"/>
              <a:t>）压栈。</a:t>
            </a:r>
            <a:endParaRPr lang="en-US" altLang="zh-CN" dirty="0"/>
          </a:p>
          <a:p>
            <a:r>
              <a:rPr lang="zh-CN" altLang="en-US" dirty="0"/>
              <a:t>被调用者将返回地址寄存器</a:t>
            </a:r>
            <a:r>
              <a:rPr lang="en-US" altLang="zh-CN" dirty="0"/>
              <a:t>(ra)</a:t>
            </a:r>
            <a:r>
              <a:rPr lang="zh-CN" altLang="en-US" dirty="0"/>
              <a:t>和被调用者使用的保存寄存器都压栈。</a:t>
            </a:r>
            <a:endParaRPr lang="en-US" altLang="zh-CN" dirty="0"/>
          </a:p>
          <a:p>
            <a:r>
              <a:rPr lang="zh-CN" altLang="en-US" dirty="0"/>
              <a:t>栈指针 </a:t>
            </a:r>
            <a:r>
              <a:rPr lang="en-US" altLang="zh-CN" dirty="0" err="1"/>
              <a:t>sp</a:t>
            </a:r>
            <a:r>
              <a:rPr lang="en-US" altLang="zh-CN" dirty="0"/>
              <a:t> </a:t>
            </a:r>
            <a:r>
              <a:rPr lang="zh-CN" altLang="en-US" dirty="0"/>
              <a:t>随这栈中的寄存器个数调整。到返回时，寄存器会从存储器中恢复，栈指针也会随着重新调整。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例如，在递归过程中，压栈→压栈→压栈→ </a:t>
            </a:r>
            <a:r>
              <a:rPr lang="en-US" altLang="zh-CN" dirty="0"/>
              <a:t>…</a:t>
            </a:r>
            <a:r>
              <a:rPr lang="zh-CN" altLang="en-US" dirty="0"/>
              <a:t> →出栈→出栈→出栈。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27D51B-DE79-4109-B599-FBBFCA8F2B34}"/>
              </a:ext>
            </a:extLst>
          </p:cNvPr>
          <p:cNvSpPr txBox="1"/>
          <p:nvPr/>
        </p:nvSpPr>
        <p:spPr>
          <a:xfrm>
            <a:off x="838199" y="563854"/>
            <a:ext cx="4685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/>
              <a:t>嵌套过程</a:t>
            </a:r>
            <a:r>
              <a:rPr lang="en-US" altLang="zh-CN" sz="3600" b="1" dirty="0"/>
              <a:t>——</a:t>
            </a:r>
            <a:r>
              <a:rPr lang="zh-CN" altLang="en-US" sz="3600" b="1" dirty="0"/>
              <a:t>栈操作</a:t>
            </a:r>
            <a:endParaRPr lang="en-US" altLang="zh-CN" sz="3600" b="1" dirty="0"/>
          </a:p>
        </p:txBody>
      </p:sp>
    </p:spTree>
    <p:extLst>
      <p:ext uri="{BB962C8B-B14F-4D97-AF65-F5344CB8AC3E}">
        <p14:creationId xmlns:p14="http://schemas.microsoft.com/office/powerpoint/2010/main" val="1947035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BA59516-835A-4F64-8AA2-E69B00657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2183"/>
            <a:ext cx="10356273" cy="5370362"/>
          </a:xfrm>
        </p:spPr>
        <p:txBody>
          <a:bodyPr>
            <a:normAutofit/>
          </a:bodyPr>
          <a:lstStyle/>
          <a:p>
            <a:r>
              <a:rPr lang="en-US" altLang="zh-CN" b="1" dirty="0"/>
              <a:t>Call stack </a:t>
            </a:r>
            <a:r>
              <a:rPr lang="zh-CN" altLang="en-US" dirty="0"/>
              <a:t>是指存放某个程序的正在运行的函数的信息的</a:t>
            </a:r>
            <a:r>
              <a:rPr lang="zh-CN" altLang="en-US" b="1" dirty="0"/>
              <a:t>栈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b="1" dirty="0"/>
              <a:t>Call stack </a:t>
            </a:r>
            <a:r>
              <a:rPr lang="zh-CN" altLang="en-US" dirty="0"/>
              <a:t>由 </a:t>
            </a:r>
            <a:r>
              <a:rPr lang="en-US" altLang="zh-CN" b="1" dirty="0"/>
              <a:t>stack frames </a:t>
            </a:r>
            <a:r>
              <a:rPr lang="zh-CN" altLang="en-US" dirty="0"/>
              <a:t>组成，每个 </a:t>
            </a:r>
            <a:r>
              <a:rPr lang="en-US" altLang="zh-CN" b="1" dirty="0"/>
              <a:t>stack frame </a:t>
            </a:r>
            <a:r>
              <a:rPr lang="zh-CN" altLang="en-US" dirty="0"/>
              <a:t>对应于一个未完成运行的函数。 </a:t>
            </a:r>
            <a:endParaRPr lang="en-US" altLang="zh-CN" dirty="0"/>
          </a:p>
          <a:p>
            <a:r>
              <a:rPr lang="zh-CN" altLang="en-US" dirty="0"/>
              <a:t>在当今流行的计算机体系架构中，大部分计算机的参数传递、局部变量的分配和释放都是通过操纵</a:t>
            </a:r>
            <a:r>
              <a:rPr lang="zh-CN" altLang="en-US" b="1" dirty="0"/>
              <a:t>程序栈</a:t>
            </a:r>
            <a:r>
              <a:rPr lang="zh-CN" altLang="en-US" dirty="0"/>
              <a:t>来实现的。栈用来传递函数参数、存储返回值信息、保存寄存器以供恢复调用的前处理机的状态。</a:t>
            </a:r>
            <a:endParaRPr lang="en-US" altLang="zh-CN" dirty="0"/>
          </a:p>
          <a:p>
            <a:r>
              <a:rPr lang="zh-CN" altLang="en-US" dirty="0"/>
              <a:t>每次调用一个函数，都要为该次调用的函数实例分配栈空间。为单个函数分配的那部分栈空间就叫做 </a:t>
            </a:r>
            <a:r>
              <a:rPr lang="en-US" altLang="zh-CN" dirty="0"/>
              <a:t>stack frame</a:t>
            </a:r>
            <a:r>
              <a:rPr lang="zh-CN" altLang="en-US" dirty="0"/>
              <a:t>，也就是说，</a:t>
            </a:r>
            <a:r>
              <a:rPr lang="en-US" altLang="zh-CN" dirty="0"/>
              <a:t>stack frame </a:t>
            </a:r>
            <a:r>
              <a:rPr lang="zh-CN" altLang="en-US" dirty="0"/>
              <a:t>这个说法主要是为了</a:t>
            </a:r>
            <a:r>
              <a:rPr lang="zh-CN" altLang="en-US" b="1" dirty="0"/>
              <a:t>描述函数调用关系</a:t>
            </a:r>
            <a:r>
              <a:rPr lang="zh-CN" altLang="en-US" dirty="0"/>
              <a:t>的。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27D51B-DE79-4109-B599-FBBFCA8F2B34}"/>
              </a:ext>
            </a:extLst>
          </p:cNvPr>
          <p:cNvSpPr txBox="1"/>
          <p:nvPr/>
        </p:nvSpPr>
        <p:spPr>
          <a:xfrm>
            <a:off x="838200" y="563854"/>
            <a:ext cx="3539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MIPS</a:t>
            </a:r>
            <a:r>
              <a:rPr lang="zh-CN" altLang="en-US" sz="3600" b="1" dirty="0"/>
              <a:t>栈帧原理</a:t>
            </a:r>
            <a:endParaRPr lang="en-US" altLang="zh-CN" sz="3600" b="1" dirty="0"/>
          </a:p>
        </p:txBody>
      </p:sp>
    </p:spTree>
    <p:extLst>
      <p:ext uri="{BB962C8B-B14F-4D97-AF65-F5344CB8AC3E}">
        <p14:creationId xmlns:p14="http://schemas.microsoft.com/office/powerpoint/2010/main" val="984622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96575E0-1DF3-4BA3-9153-06665AACF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73" y="423540"/>
            <a:ext cx="4019350" cy="6010920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654F6B3-987C-47B9-B2BB-A464A4AFC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2144" y="572655"/>
            <a:ext cx="7084291" cy="5643418"/>
          </a:xfrm>
        </p:spPr>
        <p:txBody>
          <a:bodyPr>
            <a:normAutofit/>
          </a:bodyPr>
          <a:lstStyle/>
          <a:p>
            <a:r>
              <a:rPr lang="zh-CN" altLang="en-US" dirty="0"/>
              <a:t>左图描述的是一种典型的</a:t>
            </a:r>
            <a:r>
              <a:rPr lang="en-US" altLang="zh-CN" dirty="0"/>
              <a:t>(MIPS O32)</a:t>
            </a:r>
            <a:r>
              <a:rPr lang="zh-CN" altLang="en-US" dirty="0"/>
              <a:t>嵌入式芯片的 </a:t>
            </a:r>
            <a:r>
              <a:rPr lang="en-US" altLang="zh-CN" dirty="0"/>
              <a:t>stack frame </a:t>
            </a:r>
            <a:r>
              <a:rPr lang="zh-CN" altLang="en-US" dirty="0"/>
              <a:t>组织方式。</a:t>
            </a:r>
          </a:p>
          <a:p>
            <a:r>
              <a:rPr lang="zh-CN" altLang="en-US" dirty="0"/>
              <a:t>在这张图中，计算机的栈空间采用的是</a:t>
            </a:r>
            <a:r>
              <a:rPr lang="zh-CN" altLang="en-US" b="1" dirty="0"/>
              <a:t>向下增长</a:t>
            </a:r>
            <a:r>
              <a:rPr lang="zh-CN" altLang="en-US" dirty="0"/>
              <a:t>的方式，</a:t>
            </a:r>
            <a:r>
              <a:rPr lang="en-US" altLang="zh-CN" dirty="0"/>
              <a:t>SP(stack pointer) </a:t>
            </a:r>
            <a:r>
              <a:rPr lang="zh-CN" altLang="en-US" dirty="0"/>
              <a:t>就是当前函数的栈指针，它指向的是栈底的位置。</a:t>
            </a:r>
          </a:p>
          <a:p>
            <a:r>
              <a:rPr lang="zh-CN" altLang="en-US" dirty="0"/>
              <a:t>在没有 </a:t>
            </a:r>
            <a:r>
              <a:rPr lang="en-US" altLang="zh-CN" dirty="0"/>
              <a:t>BP(base pointer) </a:t>
            </a:r>
            <a:r>
              <a:rPr lang="zh-CN" altLang="en-US" dirty="0"/>
              <a:t>寄存器的目标架构中，进入一个函数时需要将当前栈指针</a:t>
            </a:r>
            <a:r>
              <a:rPr lang="zh-CN" altLang="en-US" b="1" dirty="0"/>
              <a:t>向下移动 </a:t>
            </a:r>
            <a:r>
              <a:rPr lang="en-US" altLang="zh-CN" b="1" dirty="0"/>
              <a:t>n </a:t>
            </a:r>
            <a:r>
              <a:rPr lang="zh-CN" altLang="en-US" b="1" dirty="0"/>
              <a:t>字节</a:t>
            </a:r>
            <a:r>
              <a:rPr lang="zh-CN" altLang="en-US" dirty="0"/>
              <a:t>，这个大小为</a:t>
            </a:r>
            <a:r>
              <a:rPr lang="en-US" altLang="zh-CN" dirty="0"/>
              <a:t>n</a:t>
            </a:r>
            <a:r>
              <a:rPr lang="zh-CN" altLang="en-US" dirty="0"/>
              <a:t>字节的存储空间就是此函数的 </a:t>
            </a:r>
            <a:r>
              <a:rPr lang="en-US" altLang="zh-CN" dirty="0"/>
              <a:t>stack frame </a:t>
            </a:r>
            <a:r>
              <a:rPr lang="zh-CN" altLang="en-US" dirty="0"/>
              <a:t>的存储区域。</a:t>
            </a:r>
            <a:endParaRPr lang="en-US" altLang="zh-CN" dirty="0"/>
          </a:p>
          <a:p>
            <a:r>
              <a:rPr lang="zh-CN" altLang="en-US" dirty="0"/>
              <a:t>此后栈指针便不再移动，只能在函数返回时再将栈指针加上这个偏移量恢复栈现场。由于不能随便移动栈指针，所以寄存器压栈和出栈都必须</a:t>
            </a:r>
            <a:r>
              <a:rPr lang="zh-CN" altLang="en-US" b="1" dirty="0"/>
              <a:t>指定偏移量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817666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9B4BE1-5835-44C2-B112-9BA860684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altLang="zh-CN" dirty="0"/>
              <a:t>RISC</a:t>
            </a:r>
            <a:r>
              <a:rPr lang="zh-CN" altLang="en-US" dirty="0"/>
              <a:t>计算机一般借助于一个返回地址寄存器</a:t>
            </a:r>
            <a:r>
              <a:rPr lang="en-US" altLang="zh-CN" dirty="0"/>
              <a:t>$ra</a:t>
            </a:r>
            <a:r>
              <a:rPr lang="zh-CN" altLang="en-US" dirty="0"/>
              <a:t>来实现函数的返回，在很多情况下，</a:t>
            </a:r>
            <a:r>
              <a:rPr lang="en-US" altLang="zh-CN" dirty="0"/>
              <a:t>$ra</a:t>
            </a:r>
            <a:r>
              <a:rPr lang="zh-CN" altLang="en-US" dirty="0"/>
              <a:t>寄存器会被保存在堆栈上以避免被后面的函数调用修改，当函数需要返回时，从堆栈上取回</a:t>
            </a:r>
            <a:r>
              <a:rPr lang="en-US" altLang="zh-CN" dirty="0"/>
              <a:t>$ra</a:t>
            </a:r>
            <a:r>
              <a:rPr lang="zh-CN" altLang="en-US" dirty="0"/>
              <a:t>然后跳转。</a:t>
            </a:r>
          </a:p>
          <a:p>
            <a:r>
              <a:rPr lang="zh-CN" altLang="en-US" b="1" dirty="0"/>
              <a:t>移动</a:t>
            </a:r>
            <a:r>
              <a:rPr lang="en-US" altLang="zh-CN" dirty="0"/>
              <a:t>SP</a:t>
            </a:r>
            <a:r>
              <a:rPr lang="zh-CN" altLang="en-US" dirty="0"/>
              <a:t>和保存寄存器的动作一般处在函数的</a:t>
            </a:r>
            <a:r>
              <a:rPr lang="zh-CN" altLang="en-US" b="1" dirty="0"/>
              <a:t>开头</a:t>
            </a:r>
            <a:r>
              <a:rPr lang="zh-CN" altLang="en-US" dirty="0"/>
              <a:t>，</a:t>
            </a:r>
            <a:r>
              <a:rPr lang="zh-CN" altLang="en-US" b="1" dirty="0"/>
              <a:t>恢复</a:t>
            </a:r>
            <a:r>
              <a:rPr lang="zh-CN" altLang="en-US" dirty="0"/>
              <a:t>这些寄存器状态的动作一般放在函数的</a:t>
            </a:r>
            <a:r>
              <a:rPr lang="zh-CN" altLang="en-US" b="1" dirty="0"/>
              <a:t>最后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注意如果当前函数是叶子函数，不存在对其它函数的调用，就不保存</a:t>
            </a:r>
            <a:r>
              <a:rPr lang="en-US" altLang="zh-CN" dirty="0"/>
              <a:t>ra</a:t>
            </a:r>
            <a:r>
              <a:rPr lang="zh-CN" altLang="en-US" dirty="0"/>
              <a:t>寄存器</a:t>
            </a:r>
          </a:p>
        </p:txBody>
      </p:sp>
    </p:spTree>
    <p:extLst>
      <p:ext uri="{BB962C8B-B14F-4D97-AF65-F5344CB8AC3E}">
        <p14:creationId xmlns:p14="http://schemas.microsoft.com/office/powerpoint/2010/main" val="4159295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535FEF-07CA-47C6-B7C2-49404ABB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7749"/>
          </a:xfrm>
        </p:spPr>
        <p:txBody>
          <a:bodyPr>
            <a:normAutofit/>
          </a:bodyPr>
          <a:lstStyle/>
          <a:p>
            <a:r>
              <a:rPr lang="en-US" altLang="zh-CN" dirty="0"/>
              <a:t>Verilog HDL </a:t>
            </a:r>
            <a:r>
              <a:rPr lang="zh-CN" altLang="en-US" dirty="0"/>
              <a:t>与 </a:t>
            </a:r>
            <a:r>
              <a:rPr lang="en-US" altLang="zh-CN" dirty="0"/>
              <a:t>Basys3</a:t>
            </a:r>
            <a:r>
              <a:rPr lang="zh-CN" altLang="en-US" dirty="0"/>
              <a:t>开发板的使用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036770-09B3-4469-ADDB-508FDAE4A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2672"/>
            <a:ext cx="10515600" cy="4774291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dirty="0"/>
              <a:t>Verilog </a:t>
            </a:r>
            <a:r>
              <a:rPr lang="zh-CN" altLang="en-US" dirty="0"/>
              <a:t>是一种硬件描述语言</a:t>
            </a:r>
            <a:r>
              <a:rPr lang="en-US" altLang="zh-CN" dirty="0"/>
              <a:t>hardware description language</a:t>
            </a:r>
            <a:r>
              <a:rPr lang="zh-CN" altLang="en-US" dirty="0"/>
              <a:t>（</a:t>
            </a:r>
            <a:r>
              <a:rPr lang="en-US" altLang="zh-CN" dirty="0"/>
              <a:t>HDL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Basys3 </a:t>
            </a:r>
            <a:r>
              <a:rPr lang="zh-CN" altLang="en-US" dirty="0"/>
              <a:t>是围绕着一个 </a:t>
            </a:r>
            <a:r>
              <a:rPr lang="en-US" altLang="zh-CN" dirty="0"/>
              <a:t>Xilinx </a:t>
            </a:r>
            <a:r>
              <a:rPr lang="en-US" altLang="zh-CN" dirty="0" err="1"/>
              <a:t>Artix</a:t>
            </a:r>
            <a:r>
              <a:rPr lang="en-US" altLang="zh-CN" dirty="0"/>
              <a:t>®-7 FPGA </a:t>
            </a:r>
            <a:r>
              <a:rPr lang="zh-CN" altLang="en-US" dirty="0"/>
              <a:t>芯片 </a:t>
            </a:r>
            <a:r>
              <a:rPr lang="en-US" altLang="zh-CN" dirty="0"/>
              <a:t>XC7A35T-1CPG236C </a:t>
            </a:r>
            <a:r>
              <a:rPr lang="zh-CN" altLang="en-US" dirty="0"/>
              <a:t>搭建的，它提供了完整、随时可以使用的硬件平台，并且它适合于从基本逻辑器件到复杂控制器件的各种主机电路。 </a:t>
            </a:r>
            <a:r>
              <a:rPr lang="en-US" altLang="zh-CN" dirty="0"/>
              <a:t>Basys3 </a:t>
            </a:r>
            <a:r>
              <a:rPr lang="zh-CN" altLang="en-US" dirty="0"/>
              <a:t>板上集成了大量的 </a:t>
            </a:r>
            <a:r>
              <a:rPr lang="en-US" altLang="zh-CN" dirty="0"/>
              <a:t>I/O </a:t>
            </a:r>
            <a:r>
              <a:rPr lang="zh-CN" altLang="en-US" dirty="0"/>
              <a:t>设备和 </a:t>
            </a:r>
            <a:r>
              <a:rPr lang="en-US" altLang="zh-CN" dirty="0"/>
              <a:t>FPGA </a:t>
            </a:r>
            <a:r>
              <a:rPr lang="zh-CN" altLang="en-US" dirty="0"/>
              <a:t>所需的支持电路，让您能够构建无数的设计而不需要其他器件。</a:t>
            </a:r>
            <a:endParaRPr lang="en-US" altLang="zh-CN" dirty="0"/>
          </a:p>
          <a:p>
            <a:r>
              <a:rPr lang="zh-CN" altLang="en-US" dirty="0"/>
              <a:t>需要使用</a:t>
            </a:r>
            <a:r>
              <a:rPr lang="en-US" altLang="zh-CN" dirty="0" err="1"/>
              <a:t>Vivado</a:t>
            </a:r>
            <a:r>
              <a:rPr lang="zh-CN" altLang="en-US" dirty="0"/>
              <a:t>来对</a:t>
            </a:r>
            <a:r>
              <a:rPr lang="en-US" altLang="zh-CN" dirty="0"/>
              <a:t>Basys3</a:t>
            </a:r>
            <a:r>
              <a:rPr lang="zh-CN" altLang="en-US" dirty="0"/>
              <a:t>进行烧写程序，我们以一个</a:t>
            </a:r>
            <a:r>
              <a:rPr lang="en-US" altLang="zh-CN" dirty="0"/>
              <a:t>7</a:t>
            </a:r>
            <a:r>
              <a:rPr lang="zh-CN" altLang="en-US" dirty="0"/>
              <a:t>段数码管显示实验作为例子。</a:t>
            </a:r>
            <a:endParaRPr lang="en-US" altLang="zh-CN" dirty="0"/>
          </a:p>
          <a:p>
            <a:r>
              <a:rPr lang="zh-CN" altLang="en-US" b="1" dirty="0"/>
              <a:t>注</a:t>
            </a:r>
            <a:r>
              <a:rPr lang="zh-CN" altLang="en-US" dirty="0"/>
              <a:t>：</a:t>
            </a:r>
            <a:r>
              <a:rPr lang="en-US" altLang="zh-CN" dirty="0"/>
              <a:t>ftp</a:t>
            </a:r>
            <a:r>
              <a:rPr lang="zh-CN" altLang="en-US" dirty="0"/>
              <a:t>上有两个文件一个是走马灯实验，一个是</a:t>
            </a:r>
            <a:r>
              <a:rPr lang="en-US" altLang="zh-CN" dirty="0"/>
              <a:t>7</a:t>
            </a:r>
            <a:r>
              <a:rPr lang="zh-CN" altLang="en-US" dirty="0"/>
              <a:t>段数码管的实验，里面关于软件的使用都有详尽的说明。关于版本的选择，</a:t>
            </a:r>
            <a:r>
              <a:rPr lang="en-US" altLang="zh-CN" dirty="0"/>
              <a:t>ftp</a:t>
            </a:r>
            <a:r>
              <a:rPr lang="zh-CN" altLang="en-US" dirty="0"/>
              <a:t>上有</a:t>
            </a:r>
            <a:r>
              <a:rPr lang="en-US" altLang="zh-CN" dirty="0"/>
              <a:t>2018</a:t>
            </a:r>
            <a:r>
              <a:rPr lang="zh-CN" altLang="en-US" dirty="0"/>
              <a:t>和</a:t>
            </a:r>
            <a:r>
              <a:rPr lang="en-US" altLang="zh-CN" dirty="0"/>
              <a:t>2015</a:t>
            </a:r>
            <a:r>
              <a:rPr lang="zh-CN" altLang="en-US" dirty="0"/>
              <a:t>版两个版本的安装包，实验室电脑上的是</a:t>
            </a:r>
            <a:r>
              <a:rPr lang="en-US" altLang="zh-CN" dirty="0"/>
              <a:t>2015</a:t>
            </a:r>
            <a:r>
              <a:rPr lang="zh-CN" altLang="en-US" dirty="0"/>
              <a:t>版。说明文件上的也采用的是</a:t>
            </a:r>
            <a:r>
              <a:rPr lang="en-US" altLang="zh-CN" dirty="0"/>
              <a:t>2015</a:t>
            </a:r>
            <a:r>
              <a:rPr lang="zh-CN" altLang="en-US" dirty="0"/>
              <a:t>版，但本</a:t>
            </a:r>
            <a:r>
              <a:rPr lang="en-US" altLang="zh-CN" dirty="0"/>
              <a:t>ppt</a:t>
            </a:r>
            <a:r>
              <a:rPr lang="zh-CN" altLang="en-US" dirty="0"/>
              <a:t>采用</a:t>
            </a:r>
            <a:r>
              <a:rPr lang="en-US" altLang="zh-CN" dirty="0"/>
              <a:t>2018</a:t>
            </a:r>
            <a:r>
              <a:rPr lang="zh-CN" altLang="en-US" dirty="0"/>
              <a:t>版做为例子，两个版本软件布局不太相同，但具体操作差别不大。</a:t>
            </a:r>
            <a:endParaRPr lang="en-US" altLang="zh-CN" dirty="0"/>
          </a:p>
          <a:p>
            <a:pPr marL="0" indent="0">
              <a:buNone/>
            </a:pPr>
            <a:br>
              <a:rPr lang="zh-CN" altLang="en-US" dirty="0"/>
            </a:b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82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D64019-3A5F-4908-946D-DA6987AD9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2339"/>
          </a:xfrm>
        </p:spPr>
        <p:txBody>
          <a:bodyPr/>
          <a:lstStyle/>
          <a:p>
            <a:r>
              <a:rPr lang="zh-CN" altLang="en-US" dirty="0"/>
              <a:t>新建项目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E608678-1482-48DA-A24A-EDD294AE8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0856" b="47868"/>
          <a:stretch/>
        </p:blipFill>
        <p:spPr>
          <a:xfrm>
            <a:off x="231892" y="1190225"/>
            <a:ext cx="4153677" cy="25117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AC37002-E71E-4BDC-97A5-61C83AC6B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802" y="595944"/>
            <a:ext cx="2910073" cy="337568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B1370F1-D846-41F5-9291-B07AD30638DC}"/>
              </a:ext>
            </a:extLst>
          </p:cNvPr>
          <p:cNvSpPr txBox="1"/>
          <p:nvPr/>
        </p:nvSpPr>
        <p:spPr>
          <a:xfrm>
            <a:off x="8229600" y="1770186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next * n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CBB447A-3DC9-44F8-9251-D11223223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2147" y="3391270"/>
            <a:ext cx="4190260" cy="3465825"/>
          </a:xfrm>
          <a:prstGeom prst="rect">
            <a:avLst/>
          </a:prstGeom>
        </p:spPr>
      </p:pic>
      <p:sp>
        <p:nvSpPr>
          <p:cNvPr id="9" name="箭头: 圆角右 8">
            <a:extLst>
              <a:ext uri="{FF2B5EF4-FFF2-40B4-BE49-F238E27FC236}">
                <a16:creationId xmlns:a16="http://schemas.microsoft.com/office/drawing/2014/main" id="{20EF3343-63B8-4551-B19E-02C141247ABC}"/>
              </a:ext>
            </a:extLst>
          </p:cNvPr>
          <p:cNvSpPr/>
          <p:nvPr/>
        </p:nvSpPr>
        <p:spPr>
          <a:xfrm rot="5400000">
            <a:off x="8423245" y="1773870"/>
            <a:ext cx="846705" cy="174890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E61474A-99C6-41EE-8422-3B828979C62F}"/>
              </a:ext>
            </a:extLst>
          </p:cNvPr>
          <p:cNvSpPr txBox="1"/>
          <p:nvPr/>
        </p:nvSpPr>
        <p:spPr>
          <a:xfrm>
            <a:off x="5513033" y="5846544"/>
            <a:ext cx="2539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选择</a:t>
            </a:r>
            <a:r>
              <a:rPr lang="en-US" altLang="zh-CN" b="1" dirty="0">
                <a:solidFill>
                  <a:srgbClr val="FF0000"/>
                </a:solidFill>
              </a:rPr>
              <a:t>xc7a35tcpg236-1 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5821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D64019-3A5F-4908-946D-DA6987AD9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2339"/>
          </a:xfrm>
        </p:spPr>
        <p:txBody>
          <a:bodyPr/>
          <a:lstStyle/>
          <a:p>
            <a:r>
              <a:rPr lang="zh-CN" altLang="en-US" dirty="0"/>
              <a:t>添加源文件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DB61EFB-EDF5-44EC-8E7B-3E570F156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097" y="1127465"/>
            <a:ext cx="4517915" cy="265903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7EFC4D2-2F73-4C02-A10B-3A1D27CAB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176" y="1233996"/>
            <a:ext cx="4149938" cy="238809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E013F5A-8261-4046-AD6D-48BC2B7E5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27464"/>
            <a:ext cx="3239933" cy="265903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D902D57-546A-46E6-BC63-5355CE50C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4215" y="3918854"/>
            <a:ext cx="4138797" cy="293914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2685050-DC44-45B7-8AD8-39C1ADA82B6A}"/>
              </a:ext>
            </a:extLst>
          </p:cNvPr>
          <p:cNvSpPr txBox="1"/>
          <p:nvPr/>
        </p:nvSpPr>
        <p:spPr>
          <a:xfrm>
            <a:off x="8176334" y="449210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开始愉快的码代码了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7BCBFDD-B0E4-40A6-86C8-86BA7FB9B622}"/>
              </a:ext>
            </a:extLst>
          </p:cNvPr>
          <p:cNvCxnSpPr>
            <a:stCxn id="15" idx="2"/>
            <a:endCxn id="14" idx="3"/>
          </p:cNvCxnSpPr>
          <p:nvPr/>
        </p:nvCxnSpPr>
        <p:spPr>
          <a:xfrm flipH="1">
            <a:off x="7843012" y="4861433"/>
            <a:ext cx="1464401" cy="526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1F804808-243B-42E6-8021-BCD09AE9D074}"/>
              </a:ext>
            </a:extLst>
          </p:cNvPr>
          <p:cNvCxnSpPr>
            <a:cxnSpLocks/>
          </p:cNvCxnSpPr>
          <p:nvPr/>
        </p:nvCxnSpPr>
        <p:spPr>
          <a:xfrm flipV="1">
            <a:off x="9108489" y="3160451"/>
            <a:ext cx="1" cy="355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B34DA997-2F7F-4DDE-A67C-54EFE8424B9F}"/>
              </a:ext>
            </a:extLst>
          </p:cNvPr>
          <p:cNvSpPr txBox="1"/>
          <p:nvPr/>
        </p:nvSpPr>
        <p:spPr>
          <a:xfrm>
            <a:off x="8459133" y="3503097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应该是</a:t>
            </a:r>
            <a:r>
              <a:rPr lang="en-US" altLang="zh-CN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436500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1395</Words>
  <Application>Microsoft Office PowerPoint</Application>
  <PresentationFormat>宽屏</PresentationFormat>
  <Paragraphs>95</Paragraphs>
  <Slides>25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9" baseType="lpstr">
      <vt:lpstr>等线</vt:lpstr>
      <vt:lpstr>等线 Light</vt:lpstr>
      <vt:lpstr>Arial</vt:lpstr>
      <vt:lpstr>Office 主题​​</vt:lpstr>
      <vt:lpstr>计算机组成原理实验（四）</vt:lpstr>
      <vt:lpstr>MIPS——汇编递归</vt:lpstr>
      <vt:lpstr>PowerPoint 演示文稿</vt:lpstr>
      <vt:lpstr>PowerPoint 演示文稿</vt:lpstr>
      <vt:lpstr>PowerPoint 演示文稿</vt:lpstr>
      <vt:lpstr>PowerPoint 演示文稿</vt:lpstr>
      <vt:lpstr>Verilog HDL 与 Basys3开发板的使用</vt:lpstr>
      <vt:lpstr>新建项目</vt:lpstr>
      <vt:lpstr>添加源文件</vt:lpstr>
      <vt:lpstr>添加源文件</vt:lpstr>
      <vt:lpstr>仿真</vt:lpstr>
      <vt:lpstr>仿真</vt:lpstr>
      <vt:lpstr>综合</vt:lpstr>
      <vt:lpstr>分配引脚，编写约束文件.</vt:lpstr>
      <vt:lpstr>分配引脚</vt:lpstr>
      <vt:lpstr>分配引脚</vt:lpstr>
      <vt:lpstr>分配引脚</vt:lpstr>
      <vt:lpstr>烧写开发板</vt:lpstr>
      <vt:lpstr>烧写开发板</vt:lpstr>
      <vt:lpstr>烧写开发板</vt:lpstr>
      <vt:lpstr>PowerPoint 演示文稿</vt:lpstr>
      <vt:lpstr>烧写开发板</vt:lpstr>
      <vt:lpstr>烧写开发板</vt:lpstr>
      <vt:lpstr>烧写开发板</vt:lpstr>
      <vt:lpstr>烧写开发板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Verilog HDL 与 Basys3开发板的使用</dc:title>
  <dc:creator>Li Eggplant</dc:creator>
  <cp:lastModifiedBy>志峰 彭</cp:lastModifiedBy>
  <cp:revision>26</cp:revision>
  <dcterms:created xsi:type="dcterms:W3CDTF">2019-09-16T05:00:55Z</dcterms:created>
  <dcterms:modified xsi:type="dcterms:W3CDTF">2019-09-16T13:36:25Z</dcterms:modified>
</cp:coreProperties>
</file>